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6" r:id="rId1"/>
  </p:sldMasterIdLst>
  <p:notesMasterIdLst>
    <p:notesMasterId r:id="rId18"/>
  </p:notesMasterIdLst>
  <p:handoutMasterIdLst>
    <p:handoutMasterId r:id="rId19"/>
  </p:handoutMasterIdLst>
  <p:sldIdLst>
    <p:sldId id="256" r:id="rId2"/>
    <p:sldId id="351" r:id="rId3"/>
    <p:sldId id="355" r:id="rId4"/>
    <p:sldId id="356" r:id="rId5"/>
    <p:sldId id="357" r:id="rId6"/>
    <p:sldId id="358" r:id="rId7"/>
    <p:sldId id="359" r:id="rId8"/>
    <p:sldId id="360" r:id="rId9"/>
    <p:sldId id="342" r:id="rId10"/>
    <p:sldId id="353" r:id="rId11"/>
    <p:sldId id="354" r:id="rId12"/>
    <p:sldId id="335" r:id="rId13"/>
    <p:sldId id="336" r:id="rId14"/>
    <p:sldId id="337" r:id="rId15"/>
    <p:sldId id="339" r:id="rId16"/>
    <p:sldId id="34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DF5"/>
    <a:srgbClr val="FFC726"/>
    <a:srgbClr val="F0847C"/>
    <a:srgbClr val="FF6161"/>
    <a:srgbClr val="DDDDDD"/>
    <a:srgbClr val="265991"/>
    <a:srgbClr val="006600"/>
    <a:srgbClr val="466086"/>
    <a:srgbClr val="AEAEAE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>
        <p:scale>
          <a:sx n="75" d="100"/>
          <a:sy n="75" d="100"/>
        </p:scale>
        <p:origin x="1836" y="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A1663-4D6F-4296-8A11-5ED7A523C678}" type="datetimeFigureOut">
              <a:rPr lang="es-CO" smtClean="0"/>
              <a:pPr/>
              <a:t>8/08/2018</a:t>
            </a:fld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EF7E7-CB06-46D6-A325-8866F972346A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14228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9F0CC-7769-4907-A66B-72EEDB486C07}" type="datetimeFigureOut">
              <a:rPr lang="es-CO" smtClean="0"/>
              <a:pPr/>
              <a:t>8/08/2018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09AE-50C6-4E47-A7C3-6F50C82B6A99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3160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09AE-50C6-4E47-A7C3-6F50C82B6A99}" type="slidenum">
              <a:rPr lang="es-CO" smtClean="0"/>
              <a:pPr/>
              <a:t>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601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09AE-50C6-4E47-A7C3-6F50C82B6A99}" type="slidenum">
              <a:rPr lang="es-CO" smtClean="0"/>
              <a:pPr/>
              <a:t>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73760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09AE-50C6-4E47-A7C3-6F50C82B6A99}" type="slidenum">
              <a:rPr lang="es-CO" smtClean="0"/>
              <a:pPr/>
              <a:t>10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31426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09AE-50C6-4E47-A7C3-6F50C82B6A99}" type="slidenum">
              <a:rPr lang="es-CO" smtClean="0"/>
              <a:pPr/>
              <a:t>16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0166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dondear rectángulo de esquina del mismo lado 12"/>
          <p:cNvSpPr/>
          <p:nvPr userDrawn="1"/>
        </p:nvSpPr>
        <p:spPr>
          <a:xfrm rot="10800000">
            <a:off x="-4" y="-1"/>
            <a:ext cx="12192004" cy="536099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Pentágono 7"/>
          <p:cNvSpPr/>
          <p:nvPr userDrawn="1"/>
        </p:nvSpPr>
        <p:spPr>
          <a:xfrm>
            <a:off x="0" y="0"/>
            <a:ext cx="536099" cy="53609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507E2-D5D9-46EC-8E71-38EB0B5B4A46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" y="85485"/>
            <a:ext cx="536097" cy="365125"/>
          </a:xfrm>
        </p:spPr>
        <p:txBody>
          <a:bodyPr/>
          <a:lstStyle>
            <a:lvl1pPr algn="l">
              <a:defRPr sz="1600" b="1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94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10742611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354046"/>
            <a:ext cx="10742611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EC57-46A1-41DD-86A3-0D5F0E58AD66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" y="6135808"/>
            <a:ext cx="944721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dondear rectángulo de esquina del mismo lado 7"/>
          <p:cNvSpPr/>
          <p:nvPr userDrawn="1"/>
        </p:nvSpPr>
        <p:spPr>
          <a:xfrm rot="10800000">
            <a:off x="-2" y="-1"/>
            <a:ext cx="12192001" cy="536099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Pentágono 9"/>
          <p:cNvSpPr/>
          <p:nvPr userDrawn="1"/>
        </p:nvSpPr>
        <p:spPr>
          <a:xfrm>
            <a:off x="-1" y="0"/>
            <a:ext cx="515296" cy="53609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 bwMode="gray">
          <a:xfrm>
            <a:off x="0" y="85485"/>
            <a:ext cx="536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/>
              <a:t>‹Nº›</a:t>
            </a:fld>
            <a:endParaRPr lang="en-US" sz="16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246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A104-E67A-42F2-BB68-D8D50CBEA08E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>
            <a:lvl1pPr>
              <a:defRPr lang="es-CO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s-CO" smtClean="0"/>
              <a:pPr/>
              <a:t>‹Nº›</a:t>
            </a:fld>
            <a:endParaRPr lang="es-CO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5375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224C-73AD-48AA-8237-9A1C858BF5B0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>
            <a:lvl1pPr>
              <a:defRPr lang="es-CO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5947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E649-ADE9-49E8-8C99-7BF4AEF1FB33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>
            <a:lvl1pPr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s-CO" smtClean="0"/>
              <a:pPr/>
              <a:t>‹Nº›</a:t>
            </a:fld>
            <a:endParaRPr lang="es-CO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6394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B6A5-D0AE-487C-B6A0-97102EA69A6D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>
            <a:lvl1pPr>
              <a:defRPr lang="es-CO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572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5DA33-B0AB-4E9B-A4E6-C370CC5A2F1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s-CO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06299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3ADA1-E153-496E-B171-46254B2E2670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s-CO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99163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686" y="636998"/>
            <a:ext cx="10807926" cy="5274224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6F9EC-182A-4116-902C-05E6A88EE297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6686" y="6135808"/>
            <a:ext cx="951252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dondear rectángulo de esquina del mismo lado 11"/>
          <p:cNvSpPr/>
          <p:nvPr userDrawn="1"/>
        </p:nvSpPr>
        <p:spPr>
          <a:xfrm rot="10800000">
            <a:off x="-2" y="-1"/>
            <a:ext cx="12192001" cy="536099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686" y="0"/>
            <a:ext cx="10807926" cy="536099"/>
          </a:xfrm>
        </p:spPr>
        <p:txBody>
          <a:bodyPr anchor="ctr">
            <a:no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entágono 8"/>
          <p:cNvSpPr/>
          <p:nvPr userDrawn="1"/>
        </p:nvSpPr>
        <p:spPr>
          <a:xfrm>
            <a:off x="0" y="0"/>
            <a:ext cx="536099" cy="53609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85485"/>
            <a:ext cx="536097" cy="365125"/>
          </a:xfrm>
        </p:spPr>
        <p:txBody>
          <a:bodyPr/>
          <a:lstStyle>
            <a:lvl1pPr algn="l">
              <a:defRPr lang="es-CO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92087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9403-DB91-4D56-B1FB-183792FE0BBE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dondear rectángulo de esquina del mismo lado 11"/>
          <p:cNvSpPr/>
          <p:nvPr userDrawn="1"/>
        </p:nvSpPr>
        <p:spPr>
          <a:xfrm rot="10800000">
            <a:off x="-4" y="-1"/>
            <a:ext cx="12192004" cy="536099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Pentágono 14"/>
          <p:cNvSpPr/>
          <p:nvPr userDrawn="1"/>
        </p:nvSpPr>
        <p:spPr>
          <a:xfrm>
            <a:off x="-4" y="0"/>
            <a:ext cx="536099" cy="53609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85485"/>
            <a:ext cx="536097" cy="365125"/>
          </a:xfrm>
        </p:spPr>
        <p:txBody>
          <a:bodyPr/>
          <a:lstStyle>
            <a:lvl1pPr algn="l">
              <a:defRPr lang="es-CO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06151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312" y="850900"/>
            <a:ext cx="5056188" cy="50603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64716" y="850900"/>
            <a:ext cx="5539895" cy="5052944"/>
          </a:xfrm>
        </p:spPr>
        <p:txBody>
          <a:bodyPr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E374-7F1E-49B3-9B9A-BF220E499142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2312" y="6135808"/>
            <a:ext cx="94868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dondear rectángulo de esquina del mismo lado 13"/>
          <p:cNvSpPr/>
          <p:nvPr userDrawn="1"/>
        </p:nvSpPr>
        <p:spPr>
          <a:xfrm rot="10800000">
            <a:off x="-1" y="0"/>
            <a:ext cx="12192000" cy="536099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Pentágono 9"/>
          <p:cNvSpPr/>
          <p:nvPr userDrawn="1"/>
        </p:nvSpPr>
        <p:spPr>
          <a:xfrm>
            <a:off x="-4" y="0"/>
            <a:ext cx="536099" cy="53609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85485"/>
            <a:ext cx="536097" cy="365125"/>
          </a:xfrm>
        </p:spPr>
        <p:txBody>
          <a:bodyPr/>
          <a:lstStyle>
            <a:lvl1pPr algn="l">
              <a:defRPr lang="es-CO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s-CO" smtClean="0"/>
              <a:pPr/>
              <a:t>‹Nº›</a:t>
            </a:fld>
            <a:endParaRPr lang="es-CO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2311" y="-2"/>
            <a:ext cx="10782299" cy="536101"/>
          </a:xfrm>
        </p:spPr>
        <p:txBody>
          <a:bodyPr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50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899" y="782638"/>
            <a:ext cx="52197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" y="1358900"/>
            <a:ext cx="5219700" cy="4544126"/>
          </a:xfrm>
        </p:spPr>
        <p:txBody>
          <a:bodyPr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32752" y="782638"/>
            <a:ext cx="53728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4100" y="1358900"/>
            <a:ext cx="5371531" cy="4540898"/>
          </a:xfrm>
        </p:spPr>
        <p:txBody>
          <a:bodyPr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6B2C-922B-4389-9276-51FDCAE95BB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23900" y="6135808"/>
            <a:ext cx="948531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dondear rectángulo de esquina del mismo lado 10"/>
          <p:cNvSpPr/>
          <p:nvPr userDrawn="1"/>
        </p:nvSpPr>
        <p:spPr>
          <a:xfrm rot="10800000">
            <a:off x="0" y="-2"/>
            <a:ext cx="12192000" cy="536099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Pentágono 11"/>
          <p:cNvSpPr/>
          <p:nvPr userDrawn="1"/>
        </p:nvSpPr>
        <p:spPr>
          <a:xfrm>
            <a:off x="-4" y="0"/>
            <a:ext cx="536099" cy="53609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85484"/>
            <a:ext cx="536097" cy="365125"/>
          </a:xfrm>
        </p:spPr>
        <p:txBody>
          <a:bodyPr/>
          <a:lstStyle>
            <a:lvl1pPr algn="l">
              <a:defRPr lang="es-CO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s-CO" smtClean="0"/>
              <a:pPr/>
              <a:t>‹Nº›</a:t>
            </a:fld>
            <a:endParaRPr lang="es-CO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23899" y="-3"/>
            <a:ext cx="10781732" cy="515297"/>
          </a:xfrm>
        </p:spPr>
        <p:txBody>
          <a:bodyPr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09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5D10-26F6-47FB-8A9D-43A73C276FCF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0400" y="6135808"/>
            <a:ext cx="954881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dondear rectángulo de esquina del mismo lado 7"/>
          <p:cNvSpPr/>
          <p:nvPr userDrawn="1"/>
        </p:nvSpPr>
        <p:spPr>
          <a:xfrm rot="10800000">
            <a:off x="-4" y="-1"/>
            <a:ext cx="12192004" cy="536099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Pentágono 10"/>
          <p:cNvSpPr/>
          <p:nvPr userDrawn="1"/>
        </p:nvSpPr>
        <p:spPr>
          <a:xfrm>
            <a:off x="-4" y="0"/>
            <a:ext cx="536099" cy="53609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 bwMode="gray">
          <a:xfrm>
            <a:off x="0" y="85485"/>
            <a:ext cx="536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/>
              <a:t>‹Nº›</a:t>
            </a:fld>
            <a:endParaRPr lang="en-US" sz="16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-2"/>
            <a:ext cx="10847495" cy="515301"/>
          </a:xfrm>
        </p:spPr>
        <p:txBody>
          <a:bodyPr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2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67B8-7B02-4B84-89E7-23B09E207ED5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135808"/>
            <a:ext cx="952341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dondear rectángulo de esquina del mismo lado 6"/>
          <p:cNvSpPr/>
          <p:nvPr userDrawn="1"/>
        </p:nvSpPr>
        <p:spPr>
          <a:xfrm rot="10800000">
            <a:off x="0" y="-1"/>
            <a:ext cx="12192000" cy="536099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Pentágono 7"/>
          <p:cNvSpPr/>
          <p:nvPr userDrawn="1"/>
        </p:nvSpPr>
        <p:spPr>
          <a:xfrm>
            <a:off x="-1" y="0"/>
            <a:ext cx="515296" cy="53609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 bwMode="gray">
          <a:xfrm>
            <a:off x="0" y="85485"/>
            <a:ext cx="536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/>
              <a:t>‹Nº›</a:t>
            </a:fld>
            <a:endParaRPr lang="en-US" sz="16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249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5516" y="711200"/>
            <a:ext cx="6759096" cy="5149851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712" y="711200"/>
            <a:ext cx="3786188" cy="51498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505B-D6BB-4A63-9B04-4E8316AB7E2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47712" y="6135808"/>
            <a:ext cx="9461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dondear rectángulo de esquina del mismo lado 9"/>
          <p:cNvSpPr/>
          <p:nvPr userDrawn="1"/>
        </p:nvSpPr>
        <p:spPr>
          <a:xfrm rot="10800000">
            <a:off x="0" y="-1"/>
            <a:ext cx="12192000" cy="536099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Pentágono 10"/>
          <p:cNvSpPr/>
          <p:nvPr userDrawn="1"/>
        </p:nvSpPr>
        <p:spPr>
          <a:xfrm>
            <a:off x="-1" y="0"/>
            <a:ext cx="515296" cy="53609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 bwMode="gray">
          <a:xfrm>
            <a:off x="0" y="75081"/>
            <a:ext cx="536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/>
              <a:t>‹Nº›</a:t>
            </a:fld>
            <a:endParaRPr lang="en-US" sz="16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12" y="-2"/>
            <a:ext cx="10756900" cy="515293"/>
          </a:xfrm>
        </p:spPr>
        <p:txBody>
          <a:bodyPr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23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4800600"/>
            <a:ext cx="10768013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6600" y="634965"/>
            <a:ext cx="10768012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600" y="5367338"/>
            <a:ext cx="10768013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BDE7-5D73-4536-BA58-90E5EDA93C2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6600" y="6135808"/>
            <a:ext cx="947261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dondear rectángulo de esquina del mismo lado 9"/>
          <p:cNvSpPr/>
          <p:nvPr userDrawn="1"/>
        </p:nvSpPr>
        <p:spPr>
          <a:xfrm rot="10800000">
            <a:off x="-1" y="0"/>
            <a:ext cx="12192001" cy="536099"/>
          </a:xfrm>
          <a:prstGeom prst="round2Same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Pentágono 10"/>
          <p:cNvSpPr/>
          <p:nvPr userDrawn="1"/>
        </p:nvSpPr>
        <p:spPr>
          <a:xfrm>
            <a:off x="-1" y="0"/>
            <a:ext cx="515296" cy="5361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 bwMode="gray">
          <a:xfrm>
            <a:off x="0" y="85486"/>
            <a:ext cx="536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/>
              <a:t>‹Nº›</a:t>
            </a:fld>
            <a:endParaRPr lang="en-US" sz="16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348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848FF-A308-43D5-AD56-5442D9AD889A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jpeg"/><Relationship Id="rId10" Type="http://schemas.openxmlformats.org/officeDocument/2006/relationships/image" Target="../media/image27.gif"/><Relationship Id="rId4" Type="http://schemas.openxmlformats.org/officeDocument/2006/relationships/image" Target="../media/image24.png"/><Relationship Id="rId9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9.jpe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hyperlink" Target="https://youtu.be/BLfXXRfRIz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hyperlink" Target="https://youtu.be/TQVHg1rwxm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4.png"/><Relationship Id="rId7" Type="http://schemas.openxmlformats.org/officeDocument/2006/relationships/image" Target="../media/image4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2.png"/><Relationship Id="rId7" Type="http://schemas.openxmlformats.org/officeDocument/2006/relationships/image" Target="../media/image470.png"/><Relationship Id="rId12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1.png"/><Relationship Id="rId5" Type="http://schemas.openxmlformats.org/officeDocument/2006/relationships/image" Target="../media/image14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13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08642" y="1153885"/>
            <a:ext cx="8915399" cy="2262781"/>
          </a:xfrm>
        </p:spPr>
        <p:txBody>
          <a:bodyPr>
            <a:normAutofit/>
          </a:bodyPr>
          <a:lstStyle/>
          <a:p>
            <a:r>
              <a:rPr lang="es-CO" dirty="0"/>
              <a:t>Electrónica </a:t>
            </a:r>
            <a:r>
              <a:rPr lang="es-CO" dirty="0" smtClean="0"/>
              <a:t>Digital</a:t>
            </a:r>
            <a:br>
              <a:rPr lang="es-CO" dirty="0" smtClean="0"/>
            </a:br>
            <a:r>
              <a:rPr lang="es-CO" dirty="0"/>
              <a:t>C</a:t>
            </a:r>
            <a:r>
              <a:rPr lang="es-CO" dirty="0" smtClean="0"/>
              <a:t>lase 4</a:t>
            </a:r>
            <a:endParaRPr lang="es-CO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2008642" y="3489236"/>
            <a:ext cx="8915399" cy="208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2200" b="1" dirty="0" smtClean="0"/>
              <a:t>Diodos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2200" b="1" dirty="0" smtClean="0"/>
              <a:t>LEDS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2200" b="1" dirty="0"/>
              <a:t>Conexiones con suiches y </a:t>
            </a:r>
            <a:r>
              <a:rPr lang="es-CO" sz="2200" b="1" dirty="0" smtClean="0"/>
              <a:t>bombillas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2200" b="1" dirty="0"/>
              <a:t>Manejo del soldador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s-CO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61975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46" y="5964527"/>
            <a:ext cx="1755708" cy="7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9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arcador de contenido 2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 smtClean="0"/>
                  <a:t>Puente </a:t>
                </a:r>
                <a:r>
                  <a:rPr lang="en-US" b="1" i="1" dirty="0" err="1" smtClean="0"/>
                  <a:t>rectificador</a:t>
                </a:r>
                <a:r>
                  <a:rPr lang="en-US" b="1" i="1" dirty="0" smtClean="0"/>
                  <a:t>: </a:t>
                </a:r>
                <a:r>
                  <a:rPr lang="en-US" dirty="0" err="1" smtClean="0"/>
                  <a:t>Convierte</a:t>
                </a:r>
                <a:r>
                  <a:rPr lang="en-US" dirty="0" smtClean="0"/>
                  <a:t> los </a:t>
                </a:r>
                <a:r>
                  <a:rPr lang="en-US" dirty="0" err="1" smtClean="0"/>
                  <a:t>valores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negativos</a:t>
                </a:r>
                <a:r>
                  <a:rPr lang="en-US" dirty="0" smtClean="0"/>
                  <a:t> en </a:t>
                </a:r>
                <a:r>
                  <a:rPr lang="en-US" dirty="0" err="1" smtClean="0"/>
                  <a:t>positivos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decir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aplica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operación</a:t>
                </a:r>
                <a:r>
                  <a:rPr lang="en-US" dirty="0" smtClean="0"/>
                  <a:t> valor </a:t>
                </a:r>
                <a:r>
                  <a:rPr lang="en-US" dirty="0" err="1" smtClean="0"/>
                  <a:t>absoluto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i="1" dirty="0" smtClean="0"/>
              </a:p>
              <a:p>
                <a:pPr lvl="1"/>
                <a:r>
                  <a:rPr lang="en-US" dirty="0" smtClean="0"/>
                  <a:t>4 </a:t>
                </a:r>
                <a:r>
                  <a:rPr lang="en-US" dirty="0" err="1" smtClean="0"/>
                  <a:t>diodos</a:t>
                </a:r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25" name="Marcador de contenido 2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95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Diodo</a:t>
            </a:r>
            <a:r>
              <a:rPr lang="en-US" dirty="0" smtClean="0"/>
              <a:t> y </a:t>
            </a:r>
            <a:r>
              <a:rPr lang="en-US" dirty="0" err="1" smtClean="0"/>
              <a:t>Transformador</a:t>
            </a:r>
            <a:r>
              <a:rPr lang="en-US" dirty="0" smtClean="0"/>
              <a:t> - </a:t>
            </a:r>
            <a:r>
              <a:rPr lang="en-US" dirty="0" err="1" smtClean="0"/>
              <a:t>Rectificación</a:t>
            </a:r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3" b="9551"/>
          <a:stretch/>
        </p:blipFill>
        <p:spPr>
          <a:xfrm>
            <a:off x="0" y="4381090"/>
            <a:ext cx="12192000" cy="2352676"/>
          </a:xfrm>
          <a:prstGeom prst="rect">
            <a:avLst/>
          </a:prstGeom>
        </p:spPr>
      </p:pic>
      <p:pic>
        <p:nvPicPr>
          <p:cNvPr id="2050" name="Picture 2" descr="http://www.halloweenforum.com/attachments/tutorials-and-step-by-step/91891d1318112998-ac-power-souce-dc-vent-motor-diodes-bridge-rectifi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74" y="2089664"/>
            <a:ext cx="1932476" cy="167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536097" y="2557739"/>
                <a:ext cx="1087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𝑆𝑖𝑚𝑏𝑜𝑙𝑜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97" y="2557739"/>
                <a:ext cx="10874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http://static1.tme.eu/products_pics/f/0/7/f076587c94c6753ad937028a3da6113b/5817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700" y="1932780"/>
            <a:ext cx="16637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7957351" y="2557739"/>
                <a:ext cx="1613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𝐹𝑜𝑟𝑚𝑎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𝑠𝑖𝑐𝑎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51" y="2557739"/>
                <a:ext cx="1613006" cy="369332"/>
              </a:xfrm>
              <a:prstGeom prst="rect">
                <a:avLst/>
              </a:prstGeom>
              <a:blipFill>
                <a:blip r:embed="rId8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268048" y="4033703"/>
                <a:ext cx="1954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𝐹𝑢𝑛𝑐𝑖𝑜𝑛𝑎𝑚𝑖𝑒𝑛𝑡𝑜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8" y="4033703"/>
                <a:ext cx="19546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http://2.bp.blogspot.com/-4ufvhLBlzNk/T5Z5JKvPWYI/AAAAAAAAAYk/qAlw4OjYRpE/s1600/bridgerectifier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13" y="2195788"/>
            <a:ext cx="2059112" cy="118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7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del </a:t>
            </a:r>
            <a:r>
              <a:rPr lang="en-US" b="1" dirty="0" err="1" smtClean="0"/>
              <a:t>transformador</a:t>
            </a:r>
            <a:r>
              <a:rPr lang="en-US" dirty="0" smtClean="0"/>
              <a:t>, el </a:t>
            </a:r>
            <a:r>
              <a:rPr lang="en-US" b="1" dirty="0" err="1" smtClean="0"/>
              <a:t>puente</a:t>
            </a:r>
            <a:r>
              <a:rPr lang="en-US" b="1" dirty="0" smtClean="0"/>
              <a:t> </a:t>
            </a:r>
            <a:r>
              <a:rPr lang="en-US" b="1" dirty="0" err="1" smtClean="0"/>
              <a:t>rectificador</a:t>
            </a:r>
            <a:r>
              <a:rPr lang="en-US" b="1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diodos</a:t>
            </a:r>
            <a:r>
              <a:rPr lang="en-US" dirty="0" smtClean="0"/>
              <a:t>, </a:t>
            </a:r>
            <a:r>
              <a:rPr lang="en-US" b="1" dirty="0" smtClean="0"/>
              <a:t>capacitor</a:t>
            </a:r>
            <a:r>
              <a:rPr lang="en-US" dirty="0" smtClean="0"/>
              <a:t> y el </a:t>
            </a:r>
            <a:r>
              <a:rPr lang="en-US" b="1" dirty="0" err="1" smtClean="0"/>
              <a:t>regulador</a:t>
            </a:r>
            <a:r>
              <a:rPr lang="en-US" b="1" dirty="0" smtClean="0"/>
              <a:t> de </a:t>
            </a:r>
            <a:r>
              <a:rPr lang="en-US" b="1" dirty="0" err="1" smtClean="0"/>
              <a:t>voltaje</a:t>
            </a:r>
            <a:r>
              <a:rPr lang="en-US" dirty="0" smtClean="0"/>
              <a:t>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 lineal.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Diodos</a:t>
            </a:r>
            <a:r>
              <a:rPr lang="en-US" sz="3200" dirty="0" smtClean="0"/>
              <a:t> y </a:t>
            </a:r>
            <a:r>
              <a:rPr lang="en-US" sz="3200" dirty="0" err="1" smtClean="0"/>
              <a:t>Transformador</a:t>
            </a:r>
            <a:r>
              <a:rPr lang="en-US" sz="3200" dirty="0" smtClean="0"/>
              <a:t> – Fuente Lineal </a:t>
            </a:r>
            <a:r>
              <a:rPr lang="en-US" sz="3200" dirty="0" err="1" smtClean="0"/>
              <a:t>Regulada</a:t>
            </a:r>
            <a:endParaRPr lang="en-US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s-CO" smtClean="0"/>
              <a:pPr/>
              <a:t>11</a:t>
            </a:fld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r="2265"/>
          <a:stretch/>
        </p:blipFill>
        <p:spPr>
          <a:xfrm>
            <a:off x="102924" y="1266825"/>
            <a:ext cx="12089076" cy="4169316"/>
          </a:xfrm>
          <a:prstGeom prst="rect">
            <a:avLst/>
          </a:prstGeom>
        </p:spPr>
      </p:pic>
      <p:pic>
        <p:nvPicPr>
          <p:cNvPr id="4098" name="Picture 2" descr="http://sirio.com.co/images/transformadores-serie-500/sirio-transformadores-serie-500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99" y="5202378"/>
            <a:ext cx="2159315" cy="161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51728" t="45322"/>
          <a:stretch/>
        </p:blipFill>
        <p:spPr>
          <a:xfrm>
            <a:off x="6424454" y="5001834"/>
            <a:ext cx="2377441" cy="1697920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V="1">
            <a:off x="3665913" y="4846320"/>
            <a:ext cx="224443" cy="589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 flipV="1">
            <a:off x="6246027" y="4271108"/>
            <a:ext cx="779613" cy="16401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 flipV="1">
            <a:off x="6979529" y="4181777"/>
            <a:ext cx="305191" cy="10206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H="1" flipV="1">
            <a:off x="7759141" y="3850138"/>
            <a:ext cx="152597" cy="1751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8361237" y="5319160"/>
            <a:ext cx="881315" cy="1996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/>
              <p:cNvSpPr txBox="1"/>
              <p:nvPr/>
            </p:nvSpPr>
            <p:spPr>
              <a:xfrm>
                <a:off x="9242552" y="5119683"/>
                <a:ext cx="2189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𝐷𝑖𝑠𝑖𝑝𝑎𝑑𝑜𝑟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𝑐𝑎𝑙𝑜𝑟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uadro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552" y="5119683"/>
                <a:ext cx="218918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 rot="16200000">
                <a:off x="6907004" y="5634086"/>
                <a:ext cx="10350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𝐶𝑎𝑝𝑎𝑐𝑖𝑡𝑜𝑟</m:t>
                      </m:r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07004" y="5634086"/>
                <a:ext cx="1035027" cy="307777"/>
              </a:xfrm>
              <a:prstGeom prst="rect">
                <a:avLst/>
              </a:prstGeom>
              <a:blipFill>
                <a:blip r:embed="rId6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7394329" y="2811635"/>
                <a:ext cx="14075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𝑅𝑒𝑔</m:t>
                      </m:r>
                      <m:r>
                        <a:rPr lang="en-US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𝑣𝑜𝑙𝑡𝑎𝑗𝑒</m:t>
                      </m:r>
                    </m:oMath>
                  </m:oMathPara>
                </a14:m>
                <a:endParaRPr lang="en-US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29" y="2811635"/>
                <a:ext cx="1407565" cy="307777"/>
              </a:xfrm>
              <a:prstGeom prst="rect">
                <a:avLst/>
              </a:prstGeom>
              <a:blipFill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1328839" y="5629882"/>
                <a:ext cx="15319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𝑇𝑟𝑎𝑛𝑠𝑓𝑜𝑟𝑚𝑎𝑑𝑜𝑟</m:t>
                      </m:r>
                    </m:oMath>
                  </m:oMathPara>
                </a14:m>
                <a:endParaRPr lang="en-US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839" y="5629882"/>
                <a:ext cx="1531958" cy="307777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11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youtu.be/BLfXXRfRIzY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Manejo del soldador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s-CO" smtClean="0"/>
              <a:pPr/>
              <a:t>12</a:t>
            </a:fld>
            <a:endParaRPr lang="es-CO" dirty="0"/>
          </a:p>
        </p:txBody>
      </p:sp>
      <p:pic>
        <p:nvPicPr>
          <p:cNvPr id="5" name="How to Do It- Basic Solder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3940" y="1113137"/>
            <a:ext cx="7189573" cy="52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6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youtu.be/TQVHg1rwxmk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Medir continuidad con el </a:t>
            </a:r>
            <a:r>
              <a:rPr lang="es-CO" dirty="0" smtClean="0"/>
              <a:t>multímetro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s-CO" smtClean="0"/>
              <a:pPr/>
              <a:t>13</a:t>
            </a:fld>
            <a:endParaRPr lang="es-CO" dirty="0"/>
          </a:p>
        </p:txBody>
      </p:sp>
      <p:pic>
        <p:nvPicPr>
          <p:cNvPr id="5" name="Multímetro digital. Comprobación de continuidad.© UP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351" y="1158960"/>
            <a:ext cx="9926595" cy="55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5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>
          <a:xfrm>
            <a:off x="581410" y="1700668"/>
            <a:ext cx="5219701" cy="576262"/>
          </a:xfrm>
        </p:spPr>
        <p:txBody>
          <a:bodyPr/>
          <a:lstStyle/>
          <a:p>
            <a:pPr algn="ctr"/>
            <a:r>
              <a:rPr lang="es-CO" b="1" dirty="0" smtClean="0"/>
              <a:t>1. SPST</a:t>
            </a:r>
            <a:endParaRPr lang="es-ES" b="1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"/>
          </p:nvPr>
        </p:nvSpPr>
        <p:spPr>
          <a:xfrm>
            <a:off x="6132752" y="1700668"/>
            <a:ext cx="5372879" cy="576262"/>
          </a:xfrm>
        </p:spPr>
        <p:txBody>
          <a:bodyPr/>
          <a:lstStyle/>
          <a:p>
            <a:pPr algn="ctr"/>
            <a:r>
              <a:rPr lang="es-CO" b="1" dirty="0" smtClean="0"/>
              <a:t>2. SPDT</a:t>
            </a:r>
            <a:endParaRPr lang="es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s-CO" smtClean="0"/>
              <a:pPr/>
              <a:t>14</a:t>
            </a:fld>
            <a:endParaRPr lang="es-CO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Conexiones con </a:t>
            </a:r>
            <a:r>
              <a:rPr lang="es-CO" dirty="0" err="1" smtClean="0"/>
              <a:t>suiches</a:t>
            </a:r>
            <a:r>
              <a:rPr lang="es-CO" dirty="0" smtClean="0"/>
              <a:t> y bombillos</a:t>
            </a:r>
            <a:endParaRPr lang="es-ES" dirty="0"/>
          </a:p>
        </p:txBody>
      </p:sp>
      <p:pic>
        <p:nvPicPr>
          <p:cNvPr id="11" name="Marcador de contenido 10" descr="C:\Users\eafit\Dropbox\EAFIT-TRABAJO\Profesor Catedra\Clases Electronica Basica\Clase 4\ejercicio 1.bmp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8" y="2629645"/>
            <a:ext cx="4734326" cy="281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Marcador de contenido 11" descr="C:\Users\eafit\Dropbox\EAFIT-TRABAJO\Profesor Catedra\Clases Electronica Basica\Clase 4\EJERCICIO 2.BMP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726" y="2925252"/>
            <a:ext cx="4588847" cy="2219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Conector recto 13"/>
          <p:cNvCxnSpPr/>
          <p:nvPr/>
        </p:nvCxnSpPr>
        <p:spPr>
          <a:xfrm>
            <a:off x="6132752" y="1700668"/>
            <a:ext cx="1" cy="5157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268048" y="646316"/>
            <a:ext cx="1017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Montar los siguientes circuitos con la maqueta de </a:t>
            </a:r>
            <a:r>
              <a:rPr lang="es-CO" dirty="0" err="1" smtClean="0"/>
              <a:t>suiches</a:t>
            </a:r>
            <a:r>
              <a:rPr lang="es-CO" dirty="0" smtClean="0"/>
              <a:t>, identificando primero los </a:t>
            </a:r>
            <a:r>
              <a:rPr lang="es-CO" dirty="0" err="1" smtClean="0"/>
              <a:t>suiches</a:t>
            </a:r>
            <a:r>
              <a:rPr lang="es-CO" dirty="0" smtClean="0"/>
              <a:t> requeridos con el medidor de continuidad y luego haciendo uso del soldador para unir el cable a las terminales en pala para las conexiones requeridas.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23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s-CO" smtClean="0"/>
              <a:pPr/>
              <a:t>15</a:t>
            </a:fld>
            <a:endParaRPr lang="es-CO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Conexiones de LED RGB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536096" y="646316"/>
            <a:ext cx="11244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Montar el siguiente circuito haciendo uso de la </a:t>
            </a:r>
            <a:r>
              <a:rPr lang="es-CO" dirty="0" err="1" smtClean="0"/>
              <a:t>protoboard</a:t>
            </a:r>
            <a:r>
              <a:rPr lang="es-CO" dirty="0" smtClean="0"/>
              <a:t>, identificando inicialmente las resistencias requeridas con el multímetro, verificando el pin correspondiente al color respectivo del LED RGB con el multímetro en continuidad y finalmente realizando las conexiones.</a:t>
            </a:r>
          </a:p>
          <a:p>
            <a:r>
              <a:rPr lang="es-CO" dirty="0" smtClean="0"/>
              <a:t>Una vez realizadas la conexiones, comparar midiendo </a:t>
            </a:r>
            <a:r>
              <a:rPr lang="es-CO" dirty="0" err="1" smtClean="0"/>
              <a:t>corrrientes</a:t>
            </a:r>
            <a:r>
              <a:rPr lang="es-CO" dirty="0" smtClean="0"/>
              <a:t> y voltajes con el multímetro para ver la similitud con respecto al plano de simulación.</a:t>
            </a:r>
            <a:endParaRPr lang="es-ES" dirty="0"/>
          </a:p>
        </p:txBody>
      </p:sp>
      <p:pic>
        <p:nvPicPr>
          <p:cNvPr id="16" name="Imagen 15" descr="C:\Users\David\Dropbox\EAFIT-TRABAJO\Profesor Catedra\Clases Electronica Basica\Clase 4\ejercicio 3.b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045" y="2520779"/>
            <a:ext cx="6045090" cy="421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51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Fin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1 Marcador de contenido"/>
          <p:cNvSpPr>
            <a:spLocks noGrp="1"/>
          </p:cNvSpPr>
          <p:nvPr>
            <p:ph idx="1"/>
          </p:nvPr>
        </p:nvSpPr>
        <p:spPr>
          <a:xfrm>
            <a:off x="536097" y="768975"/>
            <a:ext cx="10807926" cy="555562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CO" sz="8800" dirty="0" smtClean="0"/>
              <a:t>MUCHAS GRACIAS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13279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Es un dispositivo semiconductor que </a:t>
            </a:r>
            <a:r>
              <a:rPr lang="es-CO" b="1" dirty="0"/>
              <a:t>solo deja pasar la corriente</a:t>
            </a:r>
            <a:r>
              <a:rPr lang="es-CO" dirty="0"/>
              <a:t> </a:t>
            </a:r>
            <a:r>
              <a:rPr lang="es-CO" b="1" dirty="0"/>
              <a:t>en un sentido</a:t>
            </a:r>
            <a:r>
              <a:rPr lang="es-CO" dirty="0"/>
              <a:t>.</a:t>
            </a:r>
          </a:p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Diodo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s-CO" smtClean="0"/>
              <a:pPr/>
              <a:t>2</a:t>
            </a:fld>
            <a:endParaRPr lang="es-CO" dirty="0"/>
          </a:p>
        </p:txBody>
      </p:sp>
      <p:pic>
        <p:nvPicPr>
          <p:cNvPr id="1028" name="Picture 4" descr="http://www.edgefxkits.com/blog/wp-content/uploads/Diode-Symbo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82"/>
          <a:stretch/>
        </p:blipFill>
        <p:spPr bwMode="auto">
          <a:xfrm>
            <a:off x="2255399" y="1670043"/>
            <a:ext cx="3996652" cy="5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edgefxkits.com/blog/wp-content/uploads/Diode-Symbo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2" b="35188"/>
          <a:stretch/>
        </p:blipFill>
        <p:spPr bwMode="auto">
          <a:xfrm>
            <a:off x="2451462" y="3592404"/>
            <a:ext cx="3800589" cy="4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911electronic.com/wp-content/uploads/2015/07/cff9b40a07b6939e-300x244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71" y="4457402"/>
            <a:ext cx="2386127" cy="19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251948" y="1879585"/>
                <a:ext cx="1087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𝑆𝑖𝑚𝑏𝑜𝑙𝑜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48" y="1879585"/>
                <a:ext cx="10874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/>
              <p:cNvSpPr txBox="1"/>
              <p:nvPr/>
            </p:nvSpPr>
            <p:spPr>
              <a:xfrm>
                <a:off x="251948" y="3561339"/>
                <a:ext cx="1754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𝐼𝑑𝑒𝑛𝑡𝑖𝑓𝑖𝑐𝑎𝑐𝑖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48" y="3561339"/>
                <a:ext cx="1754776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/>
              <p:cNvSpPr txBox="1"/>
              <p:nvPr/>
            </p:nvSpPr>
            <p:spPr>
              <a:xfrm>
                <a:off x="251948" y="5243094"/>
                <a:ext cx="1613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𝐹𝑜𝑟𝑚𝑎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𝑠𝑖𝑐𝑎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48" y="5243094"/>
                <a:ext cx="1613006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de flecha 8"/>
          <p:cNvCxnSpPr/>
          <p:nvPr/>
        </p:nvCxnSpPr>
        <p:spPr>
          <a:xfrm>
            <a:off x="2724150" y="2344282"/>
            <a:ext cx="438150" cy="124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H="1">
            <a:off x="5150201" y="2344282"/>
            <a:ext cx="612424" cy="126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8258175" y="1136643"/>
                <a:ext cx="28023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𝐶𝑜𝑚𝑝𝑎𝑟𝑎𝑐𝑖</m:t>
                      </m:r>
                      <m:r>
                        <a:rPr lang="es-CO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CO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O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𝐻𝑖𝑑𝑟</m:t>
                      </m:r>
                      <m:r>
                        <a:rPr lang="es-CO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CO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𝑢𝑙𝑖𝑐𝑎</m:t>
                      </m:r>
                    </m:oMath>
                  </m:oMathPara>
                </a14:m>
                <a:endParaRPr lang="es-MX" dirty="0" smtClean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s-MX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MX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MX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𝑙𝑣𝑢𝑙𝑎</m:t>
                      </m:r>
                      <m:r>
                        <a:rPr lang="es-MX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MX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𝐶h𝑒𝑞𝑢𝑒</m:t>
                      </m:r>
                      <m:r>
                        <a:rPr lang="es-MX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s-CO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175" y="1136643"/>
                <a:ext cx="2802369" cy="646331"/>
              </a:xfrm>
              <a:prstGeom prst="rect">
                <a:avLst/>
              </a:prstGeom>
              <a:blipFill>
                <a:blip r:embed="rId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/>
          <p:cNvCxnSpPr/>
          <p:nvPr/>
        </p:nvCxnSpPr>
        <p:spPr>
          <a:xfrm>
            <a:off x="7191375" y="1136643"/>
            <a:ext cx="0" cy="5521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n para valvula de cheq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571" y="3647351"/>
            <a:ext cx="3197576" cy="31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i.ytimg.com/vi/1dpA56yOr_E/hqdefaul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6" y="1879585"/>
            <a:ext cx="2099824" cy="157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03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36097" y="736600"/>
            <a:ext cx="10807926" cy="2463800"/>
          </a:xfrm>
        </p:spPr>
        <p:txBody>
          <a:bodyPr/>
          <a:lstStyle/>
          <a:p>
            <a:r>
              <a:rPr lang="es-CO" dirty="0" smtClean="0"/>
              <a:t>Llamado diodo emisor de luz (Light </a:t>
            </a:r>
            <a:r>
              <a:rPr lang="es-CO" dirty="0" err="1" smtClean="0"/>
              <a:t>Emitting</a:t>
            </a:r>
            <a:r>
              <a:rPr lang="es-CO" dirty="0" smtClean="0"/>
              <a:t> </a:t>
            </a:r>
            <a:r>
              <a:rPr lang="es-CO" dirty="0" err="1" smtClean="0"/>
              <a:t>Diode</a:t>
            </a:r>
            <a:r>
              <a:rPr lang="es-CO" dirty="0" smtClean="0"/>
              <a:t>).</a:t>
            </a:r>
          </a:p>
          <a:p>
            <a:r>
              <a:rPr lang="es-CO" dirty="0" smtClean="0"/>
              <a:t>Muy utilizado en electrónica como indicador de estados (Por ejemplo: para saber si un circuito se encuentra encendido o apagado).</a:t>
            </a:r>
          </a:p>
          <a:p>
            <a:r>
              <a:rPr lang="es-CO" dirty="0" smtClean="0"/>
              <a:t>Poseen polaridad (solo funcionan si se conectan con la polaridad correcta) donde:</a:t>
            </a:r>
          </a:p>
          <a:p>
            <a:pPr lvl="1"/>
            <a:r>
              <a:rPr lang="es-CO" dirty="0"/>
              <a:t>Á</a:t>
            </a:r>
            <a:r>
              <a:rPr lang="es-CO" dirty="0" smtClean="0"/>
              <a:t>NODO: es la terminal positiva (por aquí debe entrar la corriente).</a:t>
            </a:r>
          </a:p>
          <a:p>
            <a:pPr lvl="1"/>
            <a:r>
              <a:rPr lang="es-CO" dirty="0" smtClean="0"/>
              <a:t>CÁTODO: es la terminal negativa (por aquí sale la corriente).</a:t>
            </a:r>
            <a:endParaRPr lang="es-CO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LEDS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myledlightingguide.com/Blog/Images/LED2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6" b="31976"/>
          <a:stretch/>
        </p:blipFill>
        <p:spPr bwMode="auto">
          <a:xfrm>
            <a:off x="1901460" y="3022600"/>
            <a:ext cx="3077816" cy="13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clrChange>
              <a:clrFrom>
                <a:srgbClr val="F8FCFF"/>
              </a:clrFrom>
              <a:clrTo>
                <a:srgbClr val="F8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96" y="2463804"/>
            <a:ext cx="4343027" cy="281834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48449" y="4529281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Circuito típico para prender un LED:</a:t>
            </a:r>
            <a:endParaRPr lang="es-CO" b="1" dirty="0"/>
          </a:p>
        </p:txBody>
      </p:sp>
      <p:grpSp>
        <p:nvGrpSpPr>
          <p:cNvPr id="21" name="Grupo 20"/>
          <p:cNvGrpSpPr/>
          <p:nvPr/>
        </p:nvGrpSpPr>
        <p:grpSpPr>
          <a:xfrm>
            <a:off x="1680287" y="5093047"/>
            <a:ext cx="2893211" cy="1165646"/>
            <a:chOff x="2419400" y="4827695"/>
            <a:chExt cx="2893211" cy="1165646"/>
          </a:xfrm>
        </p:grpSpPr>
        <p:pic>
          <p:nvPicPr>
            <p:cNvPr id="1028" name="Picture 4" descr="http://2.bp.blogspot.com/-iI6hmkIKRtE/UqiVXjtoimI/AAAAAAAAARo/TR3BGrHA41M/s1600/led%2Bsymbol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1177"/>
            <a:stretch/>
          </p:blipFill>
          <p:spPr bwMode="auto">
            <a:xfrm rot="5400000">
              <a:off x="4644585" y="5325315"/>
              <a:ext cx="816569" cy="519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4vector.com/i/free-vector-resistor-symbol-clip-art_116196_Resistor_Symbol_clip_art_high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414482" y="4827695"/>
              <a:ext cx="1051237" cy="234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4vector.com/i/free-vector-battery-power-supply-cell-electrical-circuit-symbol-clip-art_116274_Battery_Power_Supply_Cell_Electrical_Circuit_Symbol_clip_art_hight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9400" y="5176772"/>
              <a:ext cx="872443" cy="805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Conector angular 7"/>
            <p:cNvCxnSpPr>
              <a:stCxn id="10" idx="0"/>
              <a:endCxn id="9" idx="3"/>
            </p:cNvCxnSpPr>
            <p:nvPr/>
          </p:nvCxnSpPr>
          <p:spPr>
            <a:xfrm rot="5400000" flipH="1" flipV="1">
              <a:off x="3019208" y="4781498"/>
              <a:ext cx="231689" cy="558860"/>
            </a:xfrm>
            <a:prstGeom prst="bentConnector2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angular 12"/>
            <p:cNvCxnSpPr>
              <a:stCxn id="9" idx="1"/>
              <a:endCxn id="1028" idx="1"/>
            </p:cNvCxnSpPr>
            <p:nvPr/>
          </p:nvCxnSpPr>
          <p:spPr>
            <a:xfrm>
              <a:off x="4465719" y="4945083"/>
              <a:ext cx="587150" cy="231689"/>
            </a:xfrm>
            <a:prstGeom prst="bentConnector2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angular 15"/>
            <p:cNvCxnSpPr>
              <a:stCxn id="10" idx="2"/>
              <a:endCxn id="1028" idx="3"/>
            </p:cNvCxnSpPr>
            <p:nvPr/>
          </p:nvCxnSpPr>
          <p:spPr>
            <a:xfrm rot="16200000" flipH="1">
              <a:off x="3948739" y="4889210"/>
              <a:ext cx="11013" cy="2197247"/>
            </a:xfrm>
            <a:prstGeom prst="bentConnector3">
              <a:avLst>
                <a:gd name="adj1" fmla="val 2075729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/>
              <p:cNvSpPr txBox="1"/>
              <p:nvPr/>
            </p:nvSpPr>
            <p:spPr>
              <a:xfrm>
                <a:off x="4777842" y="5255567"/>
                <a:ext cx="4165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CO" dirty="0" smtClean="0"/>
                  <a:t>Donde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CO" dirty="0" smtClean="0"/>
                  <a:t> debe ser calculada para limitar la corriente del LED con el fin de que prenda a su máxima intensidad y no se queme.</a:t>
                </a:r>
                <a:endParaRPr lang="es-CO" dirty="0"/>
              </a:p>
            </p:txBody>
          </p:sp>
        </mc:Choice>
        <mc:Fallback xmlns="">
          <p:sp>
            <p:nvSpPr>
              <p:cNvPr id="22" name="Cuadro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842" y="5255567"/>
                <a:ext cx="4165600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1318" t="-2538" r="-1171" b="-71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2944281" y="5255567"/>
                <a:ext cx="4742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281" y="5255567"/>
                <a:ext cx="474232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66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96686" y="543171"/>
            <a:ext cx="10807926" cy="408497"/>
          </a:xfrm>
        </p:spPr>
        <p:txBody>
          <a:bodyPr/>
          <a:lstStyle/>
          <a:p>
            <a:r>
              <a:rPr lang="es-CO" b="1" dirty="0" smtClean="0"/>
              <a:t>Circuito equivalente</a:t>
            </a:r>
            <a:r>
              <a:rPr lang="es-CO" dirty="0" smtClean="0"/>
              <a:t>: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LEDS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4793408" y="827204"/>
                <a:ext cx="6096000" cy="17543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:r>
                  <a:rPr lang="es-CO" dirty="0" smtClean="0"/>
                  <a:t>Un LED se puede reemplazar por una </a:t>
                </a:r>
                <a:r>
                  <a:rPr lang="es-CO" b="1" dirty="0" smtClean="0"/>
                  <a:t>fuente de voltaje</a:t>
                </a:r>
                <a:r>
                  <a:rPr lang="es-CO" dirty="0" smtClean="0"/>
                  <a:t> de valor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</m:oMath>
                </a14:m>
                <a:r>
                  <a:rPr lang="es-CO" dirty="0" smtClean="0"/>
                  <a:t> (este voltaje esta dado por el fabricante) </a:t>
                </a:r>
                <a:r>
                  <a:rPr lang="es-CO" dirty="0"/>
                  <a:t>cuando este se encuentra correctamente polarizado para facilitar los cálculos de diseño</a:t>
                </a:r>
                <a:r>
                  <a:rPr lang="es-CO" dirty="0" smtClean="0"/>
                  <a:t>. La corriente máxima que puede recibir el 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</m:oMath>
                </a14:m>
                <a:r>
                  <a:rPr lang="es-CO" dirty="0" smtClean="0"/>
                  <a:t> también esta dada por el fabricante.</a:t>
                </a:r>
                <a:endParaRPr lang="es-CO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08" y="827204"/>
                <a:ext cx="6096000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800" t="-2091" r="-900" b="-48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1394448" y="2739303"/>
                <a:ext cx="989155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s-CO" i="1" dirty="0" smtClean="0"/>
                  <a:t>Nota: Los LED de baja potencia mas utilizados tienen 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=2.2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CO" i="1" dirty="0" smtClean="0"/>
                  <a:t> y una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es-CO" i="1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448" y="2739303"/>
                <a:ext cx="98915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93"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arcador de contenido 1"/>
              <p:cNvSpPr txBox="1">
                <a:spLocks/>
              </p:cNvSpPr>
              <p:nvPr/>
            </p:nvSpPr>
            <p:spPr>
              <a:xfrm>
                <a:off x="696686" y="3051716"/>
                <a:ext cx="10807926" cy="38063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O" b="1" dirty="0" smtClean="0"/>
                  <a:t>Diseño de un circuito para manejar un LED:</a:t>
                </a:r>
              </a:p>
              <a:p>
                <a:pPr lvl="1"/>
                <a:r>
                  <a:rPr lang="es-CO" dirty="0" smtClean="0"/>
                  <a:t>Siempre se calcula la resistencia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CO" dirty="0" smtClean="0"/>
                  <a:t> dadas unas características del LED que se va a usar y la fuente de voltaje que se tenga (R es desconocida).</a:t>
                </a:r>
              </a:p>
              <a:p>
                <a:pPr lvl="1"/>
                <a:r>
                  <a:rPr lang="es-CO" dirty="0" smtClean="0"/>
                  <a:t>Sabemos que el voltaje de la resistencia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s-CO" dirty="0" smtClean="0"/>
                  <a:t> 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𝐿𝐸𝐷</m:t>
                          </m:r>
                        </m:sub>
                      </m:sSub>
                    </m:oMath>
                  </m:oMathPara>
                </a14:m>
                <a:endParaRPr lang="es-CO" dirty="0" smtClean="0"/>
              </a:p>
              <a:p>
                <a:pPr lvl="1"/>
                <a:r>
                  <a:rPr lang="es-CO" dirty="0" smtClean="0"/>
                  <a:t>Por ley de ohm: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CO" dirty="0" smtClean="0"/>
              </a:p>
              <a:p>
                <a:pPr lvl="1"/>
                <a:r>
                  <a:rPr lang="es-CO" dirty="0" smtClean="0"/>
                  <a:t>Como la corriente en un circuito serie siempre es la misma, se tiene que:</a:t>
                </a:r>
                <a:endParaRPr lang="es-CO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𝐿𝐸𝐷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CO" dirty="0" smtClean="0"/>
              </a:p>
              <a:p>
                <a:pPr lvl="1"/>
                <a:r>
                  <a:rPr lang="es-CO" dirty="0" smtClean="0"/>
                  <a:t>Despejando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CO" dirty="0" smtClean="0"/>
                  <a:t> y reemplazando los valores conocidos se tiene que: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s-CO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s-CO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CO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O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s-CO" b="1" i="1">
                                      <a:latin typeface="Cambria Math" panose="02040503050406030204" pitchFamily="18" charset="0"/>
                                    </a:rPr>
                                    <m:t>𝒊𝒏</m:t>
                                  </m:r>
                                </m:sub>
                              </m:sSub>
                              <m:r>
                                <a:rPr lang="es-CO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O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s-CO" b="1" i="1">
                                      <a:latin typeface="Cambria Math" panose="02040503050406030204" pitchFamily="18" charset="0"/>
                                    </a:rPr>
                                    <m:t>𝑳𝑬𝑫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CO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s-CO" b="1" i="1">
                                      <a:latin typeface="Cambria Math" panose="02040503050406030204" pitchFamily="18" charset="0"/>
                                    </a:rPr>
                                    <m:t>𝑳𝑬𝑫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s-CO" dirty="0"/>
              </a:p>
              <a:p>
                <a:pPr marL="457200" lvl="1" indent="0">
                  <a:buNone/>
                </a:pPr>
                <a:endParaRPr lang="es-CO" dirty="0" smtClean="0"/>
              </a:p>
            </p:txBody>
          </p:sp>
        </mc:Choice>
        <mc:Fallback xmlns="">
          <p:sp>
            <p:nvSpPr>
              <p:cNvPr id="21" name="Marcador de contenid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3051716"/>
                <a:ext cx="10807926" cy="3806310"/>
              </a:xfrm>
              <a:prstGeom prst="rect">
                <a:avLst/>
              </a:prstGeom>
              <a:blipFill rotWithShape="0">
                <a:blip r:embed="rId4"/>
                <a:stretch>
                  <a:fillRect l="-395" t="-9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/>
          <p:cNvGrpSpPr/>
          <p:nvPr/>
        </p:nvGrpSpPr>
        <p:grpSpPr>
          <a:xfrm>
            <a:off x="603289" y="834797"/>
            <a:ext cx="4190119" cy="1530910"/>
            <a:chOff x="603289" y="850650"/>
            <a:chExt cx="4190119" cy="1530910"/>
          </a:xfrm>
        </p:grpSpPr>
        <p:grpSp>
          <p:nvGrpSpPr>
            <p:cNvPr id="6" name="Grupo 5"/>
            <p:cNvGrpSpPr/>
            <p:nvPr/>
          </p:nvGrpSpPr>
          <p:grpSpPr>
            <a:xfrm>
              <a:off x="951876" y="1220577"/>
              <a:ext cx="3069691" cy="1160983"/>
              <a:chOff x="2419400" y="4827695"/>
              <a:chExt cx="3069691" cy="1160983"/>
            </a:xfrm>
          </p:grpSpPr>
          <p:pic>
            <p:nvPicPr>
              <p:cNvPr id="8" name="Picture 4" descr="http://4vector.com/i/free-vector-resistor-symbol-clip-art_116196_Resistor_Symbol_clip_art_hight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414482" y="4827695"/>
                <a:ext cx="1051237" cy="23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http://4vector.com/i/free-vector-battery-power-supply-cell-electrical-circuit-symbol-clip-art_116274_Battery_Power_Supply_Cell_Electrical_Circuit_Symbol_clip_art_hight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400" y="5176772"/>
                <a:ext cx="872443" cy="805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Conector angular 9"/>
              <p:cNvCxnSpPr>
                <a:stCxn id="9" idx="0"/>
                <a:endCxn id="8" idx="3"/>
              </p:cNvCxnSpPr>
              <p:nvPr/>
            </p:nvCxnSpPr>
            <p:spPr>
              <a:xfrm rot="5400000" flipH="1" flipV="1">
                <a:off x="3019208" y="4781498"/>
                <a:ext cx="231689" cy="558860"/>
              </a:xfrm>
              <a:prstGeom prst="bentConnector2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angular 10"/>
              <p:cNvCxnSpPr>
                <a:stCxn id="8" idx="1"/>
                <a:endCxn id="15" idx="0"/>
              </p:cNvCxnSpPr>
              <p:nvPr/>
            </p:nvCxnSpPr>
            <p:spPr>
              <a:xfrm>
                <a:off x="4465719" y="4945083"/>
                <a:ext cx="587151" cy="231689"/>
              </a:xfrm>
              <a:prstGeom prst="bentConnector2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angular 11"/>
              <p:cNvCxnSpPr>
                <a:stCxn id="9" idx="2"/>
                <a:endCxn id="15" idx="2"/>
              </p:cNvCxnSpPr>
              <p:nvPr/>
            </p:nvCxnSpPr>
            <p:spPr>
              <a:xfrm rot="16200000" flipH="1">
                <a:off x="3954246" y="4883704"/>
                <a:ext cx="12700" cy="2197248"/>
              </a:xfrm>
              <a:prstGeom prst="bentConnector3">
                <a:avLst>
                  <a:gd name="adj1" fmla="val 180000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" name="Picture 2" descr="http://4vector.com/i/free-vector-battery-power-supply-cell-electrical-circuit-symbol-clip-art_116274_Battery_Power_Supply_Cell_Electrical_Circuit_Symbol_clip_art_hight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6648" y="5176772"/>
                <a:ext cx="872443" cy="805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/>
                <p:cNvSpPr/>
                <p:nvPr/>
              </p:nvSpPr>
              <p:spPr>
                <a:xfrm>
                  <a:off x="2215686" y="1341735"/>
                  <a:ext cx="474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13" name="Rectángul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686" y="1341735"/>
                  <a:ext cx="47423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ángulo 17"/>
                <p:cNvSpPr/>
                <p:nvPr/>
              </p:nvSpPr>
              <p:spPr>
                <a:xfrm>
                  <a:off x="603289" y="1338821"/>
                  <a:ext cx="66216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18" name="Rectángulo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289" y="1338821"/>
                  <a:ext cx="66216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ángulo 18"/>
                <p:cNvSpPr/>
                <p:nvPr/>
              </p:nvSpPr>
              <p:spPr>
                <a:xfrm>
                  <a:off x="3926055" y="1332471"/>
                  <a:ext cx="8673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𝐿𝐸𝐷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19" name="Rectángulo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055" y="1332471"/>
                  <a:ext cx="86735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ector recto de flecha 22"/>
            <p:cNvCxnSpPr/>
            <p:nvPr/>
          </p:nvCxnSpPr>
          <p:spPr>
            <a:xfrm>
              <a:off x="3254216" y="1321139"/>
              <a:ext cx="4691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ángulo 23"/>
                <p:cNvSpPr/>
                <p:nvPr/>
              </p:nvSpPr>
              <p:spPr>
                <a:xfrm>
                  <a:off x="2858093" y="850650"/>
                  <a:ext cx="8148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𝐿𝐸𝐷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24" name="Rectá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093" y="850650"/>
                  <a:ext cx="814838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52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20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1"/>
              <p:cNvSpPr>
                <a:spLocks noGrp="1"/>
              </p:cNvSpPr>
              <p:nvPr>
                <p:ph idx="1"/>
              </p:nvPr>
            </p:nvSpPr>
            <p:spPr>
              <a:xfrm>
                <a:off x="696686" y="520701"/>
                <a:ext cx="10807926" cy="103097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CO" dirty="0" smtClean="0"/>
                  <a:t>Diseñe un circuito con una fuente de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12 </m:t>
                    </m:r>
                    <m:r>
                      <a:rPr lang="es-CO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CO" dirty="0" smtClean="0"/>
                  <a:t> para manejar el LED de potencia, cuyas especificaciones según el fabricante son: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𝐿𝐸𝐷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=3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3.8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CO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𝐿𝐸𝐷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350 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" name="Marcador de conteni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6686" y="520701"/>
                <a:ext cx="10807926" cy="1030972"/>
              </a:xfrm>
              <a:blipFill rotWithShape="0">
                <a:blip r:embed="rId2"/>
                <a:stretch>
                  <a:fillRect l="-282" t="-411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LEDS - Ejemplo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45097" y="1481001"/>
            <a:ext cx="9724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Solución: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Planteamos el circuito básico de un LED con los datos conocidos y su respectivo circuito equivalente.</a:t>
            </a:r>
            <a:endParaRPr lang="es-CO" dirty="0"/>
          </a:p>
        </p:txBody>
      </p:sp>
      <p:grpSp>
        <p:nvGrpSpPr>
          <p:cNvPr id="20" name="Grupo 19"/>
          <p:cNvGrpSpPr/>
          <p:nvPr/>
        </p:nvGrpSpPr>
        <p:grpSpPr>
          <a:xfrm>
            <a:off x="1028782" y="2045527"/>
            <a:ext cx="5283929" cy="1756041"/>
            <a:chOff x="1190764" y="2225549"/>
            <a:chExt cx="5283929" cy="1756041"/>
          </a:xfrm>
        </p:grpSpPr>
        <p:grpSp>
          <p:nvGrpSpPr>
            <p:cNvPr id="7" name="Grupo 6"/>
            <p:cNvGrpSpPr/>
            <p:nvPr/>
          </p:nvGrpSpPr>
          <p:grpSpPr>
            <a:xfrm>
              <a:off x="2018676" y="2729131"/>
              <a:ext cx="2893211" cy="1165646"/>
              <a:chOff x="2419400" y="4827695"/>
              <a:chExt cx="2893211" cy="1165646"/>
            </a:xfrm>
          </p:grpSpPr>
          <p:pic>
            <p:nvPicPr>
              <p:cNvPr id="8" name="Picture 4" descr="http://2.bp.blogspot.com/-iI6hmkIKRtE/UqiVXjtoimI/AAAAAAAAARo/TR3BGrHA41M/s1600/led%2Bsymbol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21177"/>
              <a:stretch/>
            </p:blipFill>
            <p:spPr bwMode="auto">
              <a:xfrm rot="5400000">
                <a:off x="4644585" y="5325315"/>
                <a:ext cx="816569" cy="5194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://4vector.com/i/free-vector-resistor-symbol-clip-art_116196_Resistor_Symbol_clip_art_hight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414482" y="4827695"/>
                <a:ext cx="1051237" cy="23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http://4vector.com/i/free-vector-battery-power-supply-cell-electrical-circuit-symbol-clip-art_116274_Battery_Power_Supply_Cell_Electrical_Circuit_Symbol_clip_art_hight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400" y="5176772"/>
                <a:ext cx="872443" cy="805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Conector angular 10"/>
              <p:cNvCxnSpPr>
                <a:stCxn id="10" idx="0"/>
                <a:endCxn id="9" idx="3"/>
              </p:cNvCxnSpPr>
              <p:nvPr/>
            </p:nvCxnSpPr>
            <p:spPr>
              <a:xfrm rot="5400000" flipH="1" flipV="1">
                <a:off x="3019208" y="4781498"/>
                <a:ext cx="231689" cy="558860"/>
              </a:xfrm>
              <a:prstGeom prst="bentConnector2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angular 11"/>
              <p:cNvCxnSpPr>
                <a:stCxn id="9" idx="1"/>
                <a:endCxn id="8" idx="1"/>
              </p:cNvCxnSpPr>
              <p:nvPr/>
            </p:nvCxnSpPr>
            <p:spPr>
              <a:xfrm>
                <a:off x="4465719" y="4945083"/>
                <a:ext cx="587150" cy="231689"/>
              </a:xfrm>
              <a:prstGeom prst="bentConnector2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angular 12"/>
              <p:cNvCxnSpPr>
                <a:stCxn id="10" idx="2"/>
                <a:endCxn id="8" idx="3"/>
              </p:cNvCxnSpPr>
              <p:nvPr/>
            </p:nvCxnSpPr>
            <p:spPr>
              <a:xfrm rot="16200000" flipH="1">
                <a:off x="3948739" y="4889210"/>
                <a:ext cx="11013" cy="2197247"/>
              </a:xfrm>
              <a:prstGeom prst="bentConnector3">
                <a:avLst>
                  <a:gd name="adj1" fmla="val 2075729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ángulo 13"/>
                <p:cNvSpPr/>
                <p:nvPr/>
              </p:nvSpPr>
              <p:spPr>
                <a:xfrm>
                  <a:off x="1190764" y="2846519"/>
                  <a:ext cx="878894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s-CO" sz="2400" b="0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14" name="Rectángulo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764" y="2846519"/>
                  <a:ext cx="878894" cy="83099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/>
                <p:cNvSpPr/>
                <p:nvPr/>
              </p:nvSpPr>
              <p:spPr>
                <a:xfrm>
                  <a:off x="4780255" y="3150593"/>
                  <a:ext cx="1694438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𝐿𝐸𝐷</m:t>
                            </m:r>
                          </m:sub>
                        </m:sSub>
                      </m:oMath>
                    </m:oMathPara>
                  </a14:m>
                  <a:endParaRPr lang="es-CO" sz="2400" b="0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 3.8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15" name="Rectá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255" y="3150593"/>
                  <a:ext cx="1694438" cy="83099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Conector recto de flecha 16"/>
            <p:cNvCxnSpPr/>
            <p:nvPr/>
          </p:nvCxnSpPr>
          <p:spPr>
            <a:xfrm>
              <a:off x="4311148" y="2759598"/>
              <a:ext cx="4691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ángulo 17"/>
                <p:cNvSpPr/>
                <p:nvPr/>
              </p:nvSpPr>
              <p:spPr>
                <a:xfrm>
                  <a:off x="3787508" y="2225549"/>
                  <a:ext cx="22487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𝐿𝐸𝐷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=350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18" name="Rectángulo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508" y="2225549"/>
                  <a:ext cx="2248757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ángulo 18"/>
                <p:cNvSpPr/>
                <p:nvPr/>
              </p:nvSpPr>
              <p:spPr>
                <a:xfrm>
                  <a:off x="3253302" y="2861614"/>
                  <a:ext cx="474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19" name="Rectángulo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302" y="2861614"/>
                  <a:ext cx="474232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/>
              <p:cNvSpPr txBox="1"/>
              <p:nvPr/>
            </p:nvSpPr>
            <p:spPr>
              <a:xfrm>
                <a:off x="1045276" y="3895164"/>
                <a:ext cx="10860310" cy="2843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 smtClean="0"/>
                  <a:t>Calculamos el voltaje que cae sobre la resistencia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CO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𝐿𝐸𝐷</m:t>
                          </m:r>
                        </m:sub>
                      </m:sSub>
                    </m:oMath>
                  </m:oMathPara>
                </a14:m>
                <a:endParaRPr lang="es-CO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12 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3 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=9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       ó        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12 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3.8 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=8.2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CO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 smtClean="0"/>
                  <a:t>Analizamos solo para el peor de los casos, que seria cuando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CO" dirty="0" smtClean="0"/>
                  <a:t> puesto que </a:t>
                </a:r>
                <a:r>
                  <a:rPr lang="es-CO" dirty="0" err="1" smtClean="0"/>
                  <a:t>asi</a:t>
                </a:r>
                <a:r>
                  <a:rPr lang="es-CO" dirty="0" smtClean="0"/>
                  <a:t> la resistencia tendría una mayor caída de voltaje por la diferencia. Aplicando ley de ohm y reemplazando: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𝐿𝐸𝐷</m:t>
                              </m:r>
                            </m:sub>
                          </m:sSub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9 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350 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𝑚𝐴</m:t>
                          </m:r>
                        </m:den>
                      </m:f>
                    </m:oMath>
                  </m:oMathPara>
                </a14:m>
                <a:endParaRPr lang="es-CO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=25.71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≈27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CO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𝑅𝑒𝑠𝑖𝑠𝑡𝑒𝑛𝑐𝑖𝑎</m:t>
                    </m:r>
                    <m:r>
                      <a:rPr lang="es-CO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O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𝑒𝑠𝑡𝑎𝑛𝑑𝑎𝑟</m:t>
                    </m:r>
                    <m:r>
                      <a:rPr lang="es-CO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O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</m:t>
                    </m:r>
                    <m:r>
                      <a:rPr lang="es-CO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5%)</m:t>
                    </m:r>
                  </m:oMath>
                </a14:m>
                <a:r>
                  <a:rPr lang="es-CO" sz="1600" dirty="0" smtClean="0"/>
                  <a:t> </a:t>
                </a:r>
                <a:endParaRPr lang="es-CO" sz="1600" dirty="0"/>
              </a:p>
            </p:txBody>
          </p:sp>
        </mc:Choice>
        <mc:Fallback xmlns="">
          <p:sp>
            <p:nvSpPr>
              <p:cNvPr id="23" name="Cuadro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76" y="3895164"/>
                <a:ext cx="10860310" cy="2843279"/>
              </a:xfrm>
              <a:prstGeom prst="rect">
                <a:avLst/>
              </a:prstGeom>
              <a:blipFill rotWithShape="0">
                <a:blip r:embed="rId10"/>
                <a:stretch>
                  <a:fillRect l="-337" t="-1288" b="-8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/>
          <p:cNvGrpSpPr/>
          <p:nvPr/>
        </p:nvGrpSpPr>
        <p:grpSpPr>
          <a:xfrm>
            <a:off x="6829473" y="1996068"/>
            <a:ext cx="5362527" cy="1707672"/>
            <a:chOff x="257966" y="673888"/>
            <a:chExt cx="5362527" cy="1707672"/>
          </a:xfrm>
        </p:grpSpPr>
        <p:grpSp>
          <p:nvGrpSpPr>
            <p:cNvPr id="25" name="Grupo 24"/>
            <p:cNvGrpSpPr/>
            <p:nvPr/>
          </p:nvGrpSpPr>
          <p:grpSpPr>
            <a:xfrm>
              <a:off x="951876" y="1220577"/>
              <a:ext cx="3069691" cy="1160983"/>
              <a:chOff x="2419400" y="4827695"/>
              <a:chExt cx="3069691" cy="1160983"/>
            </a:xfrm>
          </p:grpSpPr>
          <p:pic>
            <p:nvPicPr>
              <p:cNvPr id="31" name="Picture 4" descr="http://4vector.com/i/free-vector-resistor-symbol-clip-art_116196_Resistor_Symbol_clip_art_hight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414482" y="4827695"/>
                <a:ext cx="1051237" cy="234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http://4vector.com/i/free-vector-battery-power-supply-cell-electrical-circuit-symbol-clip-art_116274_Battery_Power_Supply_Cell_Electrical_Circuit_Symbol_clip_art_hight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400" y="5176772"/>
                <a:ext cx="872443" cy="805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3" name="Conector angular 32"/>
              <p:cNvCxnSpPr>
                <a:stCxn id="32" idx="0"/>
                <a:endCxn id="31" idx="3"/>
              </p:cNvCxnSpPr>
              <p:nvPr/>
            </p:nvCxnSpPr>
            <p:spPr>
              <a:xfrm rot="5400000" flipH="1" flipV="1">
                <a:off x="3019208" y="4781498"/>
                <a:ext cx="231689" cy="558860"/>
              </a:xfrm>
              <a:prstGeom prst="bentConnector2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angular 33"/>
              <p:cNvCxnSpPr>
                <a:stCxn id="31" idx="1"/>
                <a:endCxn id="36" idx="0"/>
              </p:cNvCxnSpPr>
              <p:nvPr/>
            </p:nvCxnSpPr>
            <p:spPr>
              <a:xfrm>
                <a:off x="4465719" y="4945083"/>
                <a:ext cx="587151" cy="231689"/>
              </a:xfrm>
              <a:prstGeom prst="bentConnector2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ector angular 34"/>
              <p:cNvCxnSpPr>
                <a:stCxn id="32" idx="2"/>
                <a:endCxn id="36" idx="2"/>
              </p:cNvCxnSpPr>
              <p:nvPr/>
            </p:nvCxnSpPr>
            <p:spPr>
              <a:xfrm rot="16200000" flipH="1">
                <a:off x="3954246" y="4883704"/>
                <a:ext cx="12700" cy="2197248"/>
              </a:xfrm>
              <a:prstGeom prst="bentConnector3">
                <a:avLst>
                  <a:gd name="adj1" fmla="val 180000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6" name="Picture 2" descr="http://4vector.com/i/free-vector-battery-power-supply-cell-electrical-circuit-symbol-clip-art_116274_Battery_Power_Supply_Cell_Electrical_Circuit_Symbol_clip_art_hight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6648" y="5176772"/>
                <a:ext cx="872443" cy="805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ángulo 25"/>
                <p:cNvSpPr/>
                <p:nvPr/>
              </p:nvSpPr>
              <p:spPr>
                <a:xfrm>
                  <a:off x="2215686" y="1341735"/>
                  <a:ext cx="474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26" name="Rectángulo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686" y="1341735"/>
                  <a:ext cx="474232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ángulo 26"/>
                <p:cNvSpPr/>
                <p:nvPr/>
              </p:nvSpPr>
              <p:spPr>
                <a:xfrm>
                  <a:off x="257966" y="1378637"/>
                  <a:ext cx="811568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s-CO" sz="240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40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s-CO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27" name="Rectángulo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66" y="1378637"/>
                  <a:ext cx="811568" cy="83099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ángulo 27"/>
                <p:cNvSpPr/>
                <p:nvPr/>
              </p:nvSpPr>
              <p:spPr>
                <a:xfrm>
                  <a:off x="3926055" y="1332471"/>
                  <a:ext cx="1694438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𝐿𝐸𝐷</m:t>
                            </m:r>
                          </m:sub>
                        </m:sSub>
                      </m:oMath>
                    </m:oMathPara>
                  </a14:m>
                  <a:endParaRPr lang="es-CO" sz="2400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400" i="1" dirty="0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s-CO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s-CO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sz="2400" i="1" dirty="0" smtClean="0">
                            <a:latin typeface="Cambria Math" panose="02040503050406030204" pitchFamily="18" charset="0"/>
                          </a:rPr>
                          <m:t> 3.8 </m:t>
                        </m:r>
                        <m:r>
                          <a:rPr lang="es-CO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s-CO" sz="2400" dirty="0" smtClean="0"/>
                </a:p>
              </p:txBody>
            </p:sp>
          </mc:Choice>
          <mc:Fallback xmlns="">
            <p:sp>
              <p:nvSpPr>
                <p:cNvPr id="28" name="Rectángulo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055" y="1332471"/>
                  <a:ext cx="1694438" cy="83099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Conector recto de flecha 28"/>
            <p:cNvCxnSpPr/>
            <p:nvPr/>
          </p:nvCxnSpPr>
          <p:spPr>
            <a:xfrm>
              <a:off x="3254216" y="1220577"/>
              <a:ext cx="4691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ángulo 29"/>
                <p:cNvSpPr/>
                <p:nvPr/>
              </p:nvSpPr>
              <p:spPr>
                <a:xfrm>
                  <a:off x="2858093" y="673888"/>
                  <a:ext cx="2240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𝐿𝐸𝐷</m:t>
                            </m:r>
                          </m:sub>
                        </m:sSub>
                        <m:r>
                          <a:rPr lang="es-CO" sz="2400" b="0" i="0" smtClean="0">
                            <a:latin typeface="Cambria Math" panose="02040503050406030204" pitchFamily="18" charset="0"/>
                          </a:rPr>
                          <m:t>=350 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</m:oMath>
                    </m:oMathPara>
                  </a14:m>
                  <a:endParaRPr lang="es-CO" sz="2400" i="1" dirty="0"/>
                </a:p>
              </p:txBody>
            </p:sp>
          </mc:Choice>
          <mc:Fallback xmlns="">
            <p:sp>
              <p:nvSpPr>
                <p:cNvPr id="30" name="Rectángulo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093" y="673888"/>
                  <a:ext cx="2240934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Flecha izquierda y derecha 36"/>
          <p:cNvSpPr/>
          <p:nvPr/>
        </p:nvSpPr>
        <p:spPr>
          <a:xfrm>
            <a:off x="6178947" y="3062080"/>
            <a:ext cx="592969" cy="1997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/>
              <p:cNvSpPr txBox="1"/>
              <p:nvPr/>
            </p:nvSpPr>
            <p:spPr>
              <a:xfrm>
                <a:off x="5965779" y="5316611"/>
                <a:ext cx="5497512" cy="15213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CO" dirty="0" smtClean="0"/>
                  <a:t>Nota: Para implementar este circuito de potencia, es necesario usar una resistencia que soporte esta potencia: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s-CO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s-CO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O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O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borderBox>
                    </m:oMath>
                  </m:oMathPara>
                </a14:m>
                <a:endParaRPr lang="es-CO" dirty="0" smtClean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=9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∙350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𝑚𝐴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=3.15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𝑊𝑎𝑡𝑖𝑜𝑠</m:t>
                    </m:r>
                  </m:oMath>
                </a14:m>
                <a:r>
                  <a:rPr lang="es-CO" dirty="0" smtClean="0"/>
                  <a:t> </a:t>
                </a:r>
                <a:endParaRPr lang="es-CO" dirty="0"/>
              </a:p>
            </p:txBody>
          </p:sp>
        </mc:Choice>
        <mc:Fallback xmlns="">
          <p:sp>
            <p:nvSpPr>
              <p:cNvPr id="38" name="Cuadro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779" y="5316611"/>
                <a:ext cx="5497512" cy="1521379"/>
              </a:xfrm>
              <a:prstGeom prst="rect">
                <a:avLst/>
              </a:prstGeom>
              <a:blipFill rotWithShape="0">
                <a:blip r:embed="rId15"/>
                <a:stretch>
                  <a:fillRect l="-886" t="-1587" r="-8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87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711912" y="1460500"/>
            <a:ext cx="5056188" cy="4997136"/>
          </a:xfrm>
        </p:spPr>
        <p:txBody>
          <a:bodyPr/>
          <a:lstStyle/>
          <a:p>
            <a:pPr algn="ctr"/>
            <a:r>
              <a:rPr lang="es-CO" dirty="0" smtClean="0"/>
              <a:t>ÁNODO COMÚN</a:t>
            </a:r>
            <a:endParaRPr lang="es-CO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5964715" y="1460500"/>
            <a:ext cx="5539895" cy="4997136"/>
          </a:xfrm>
        </p:spPr>
        <p:txBody>
          <a:bodyPr/>
          <a:lstStyle/>
          <a:p>
            <a:pPr algn="ctr"/>
            <a:r>
              <a:rPr lang="es-CO" dirty="0" smtClean="0"/>
              <a:t>CÁTODO COMÚN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LED RGB</a:t>
            </a:r>
            <a:endParaRPr lang="es-CO" dirty="0"/>
          </a:p>
        </p:txBody>
      </p:sp>
      <p:pic>
        <p:nvPicPr>
          <p:cNvPr id="2050" name="Picture 2" descr="http://www.galigear.com.au/image/data/RGB-LEDS/RGB_leds_common_An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60" y="2136438"/>
            <a:ext cx="45434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galigear.com.au/image/data/RGB-LEDS/RGB_leds_common_Chato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475" y="2136438"/>
            <a:ext cx="45434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815812" y="736914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Son 3 leds en un solo encapsulado, existen 2 tipos:</a:t>
            </a:r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815812" y="5811305"/>
            <a:ext cx="1135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Dependiendo de cuanta corriente le esta llegando a cada color, se pueden crear colores combinados RGB.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0674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96685" y="735693"/>
            <a:ext cx="6545943" cy="5466441"/>
          </a:xfrm>
        </p:spPr>
        <p:txBody>
          <a:bodyPr>
            <a:normAutofit/>
          </a:bodyPr>
          <a:lstStyle/>
          <a:p>
            <a:pPr algn="just"/>
            <a:r>
              <a:rPr lang="es-CO" sz="2400" dirty="0"/>
              <a:t>Son un total de 7 </a:t>
            </a:r>
            <a:r>
              <a:rPr lang="es-CO" sz="2400" dirty="0" err="1"/>
              <a:t>LEDs</a:t>
            </a:r>
            <a:r>
              <a:rPr lang="es-CO" sz="2400" dirty="0"/>
              <a:t> organizados de tal manera que puedan formar </a:t>
            </a:r>
            <a:r>
              <a:rPr lang="es-CO" sz="2400" b="1" dirty="0"/>
              <a:t>caracteres alfanuméricos</a:t>
            </a:r>
            <a:r>
              <a:rPr lang="es-CO" sz="2400" dirty="0"/>
              <a:t>.</a:t>
            </a:r>
          </a:p>
          <a:p>
            <a:pPr algn="just"/>
            <a:r>
              <a:rPr lang="es-CO" sz="2400" dirty="0"/>
              <a:t>Utilizados para </a:t>
            </a:r>
            <a:r>
              <a:rPr lang="es-CO" sz="2400" b="1" dirty="0"/>
              <a:t>representar</a:t>
            </a:r>
            <a:r>
              <a:rPr lang="es-CO" sz="2400" dirty="0"/>
              <a:t> comúnmente </a:t>
            </a:r>
            <a:r>
              <a:rPr lang="es-CO" sz="2400" b="1" dirty="0"/>
              <a:t>números</a:t>
            </a:r>
            <a:r>
              <a:rPr lang="es-CO" sz="2400" dirty="0"/>
              <a:t>.</a:t>
            </a:r>
          </a:p>
          <a:p>
            <a:pPr algn="just"/>
            <a:r>
              <a:rPr lang="es-CO" sz="2400" dirty="0"/>
              <a:t>Permiten visualizar en su gran mayoría </a:t>
            </a:r>
            <a:r>
              <a:rPr lang="es-CO" sz="2400" b="1" dirty="0"/>
              <a:t>contadores</a:t>
            </a:r>
            <a:r>
              <a:rPr lang="es-CO" sz="2400" dirty="0"/>
              <a:t> o </a:t>
            </a:r>
            <a:r>
              <a:rPr lang="es-CO" sz="2400" b="1" dirty="0"/>
              <a:t>temporizadores</a:t>
            </a:r>
            <a:r>
              <a:rPr lang="es-CO" sz="2400" dirty="0"/>
              <a:t>.</a:t>
            </a:r>
          </a:p>
          <a:p>
            <a:pPr algn="just"/>
            <a:r>
              <a:rPr lang="es-CO" sz="2400" dirty="0"/>
              <a:t>Hay de </a:t>
            </a:r>
            <a:r>
              <a:rPr lang="es-CO" sz="2400" b="1" dirty="0"/>
              <a:t>ánodo común</a:t>
            </a:r>
            <a:r>
              <a:rPr lang="es-CO" sz="2400" dirty="0"/>
              <a:t> y de </a:t>
            </a:r>
            <a:r>
              <a:rPr lang="es-CO" sz="2400" b="1" dirty="0"/>
              <a:t>cátodo común</a:t>
            </a:r>
            <a:r>
              <a:rPr lang="es-CO" sz="2400" dirty="0"/>
              <a:t>.</a:t>
            </a:r>
          </a:p>
          <a:p>
            <a:pPr algn="just"/>
            <a:r>
              <a:rPr lang="es-CO" sz="2400" dirty="0"/>
              <a:t>Es común utilizar un convertidor </a:t>
            </a:r>
            <a:r>
              <a:rPr lang="es-CO" sz="2400" b="1" dirty="0"/>
              <a:t>BCD a 7 segmentos</a:t>
            </a:r>
            <a:r>
              <a:rPr lang="es-CO" sz="2400" dirty="0"/>
              <a:t> para </a:t>
            </a:r>
            <a:r>
              <a:rPr lang="es-CO" sz="2400" b="1" dirty="0"/>
              <a:t>ahorrar pines digitales</a:t>
            </a:r>
            <a:r>
              <a:rPr lang="es-CO" sz="2400" dirty="0"/>
              <a:t>.</a:t>
            </a:r>
          </a:p>
          <a:p>
            <a:pPr lvl="1" algn="just"/>
            <a:r>
              <a:rPr lang="es-CO" sz="2200" dirty="0"/>
              <a:t>Un </a:t>
            </a:r>
            <a:r>
              <a:rPr lang="es-CO" sz="2200" b="1" dirty="0"/>
              <a:t>BCD</a:t>
            </a:r>
            <a:r>
              <a:rPr lang="es-CO" sz="2200" dirty="0"/>
              <a:t> recibe en </a:t>
            </a:r>
            <a:r>
              <a:rPr lang="es-CO" sz="2200" b="1" dirty="0"/>
              <a:t>4 entradas</a:t>
            </a:r>
            <a:r>
              <a:rPr lang="es-CO" sz="2200" dirty="0"/>
              <a:t> digitales y las </a:t>
            </a:r>
            <a:r>
              <a:rPr lang="es-CO" sz="2200" b="1" dirty="0"/>
              <a:t>convierte</a:t>
            </a:r>
            <a:r>
              <a:rPr lang="es-CO" sz="2200" dirty="0"/>
              <a:t> en </a:t>
            </a:r>
            <a:r>
              <a:rPr lang="es-CO" sz="2200" b="1" dirty="0"/>
              <a:t>7 salidas</a:t>
            </a:r>
            <a:r>
              <a:rPr lang="es-CO" sz="2200" dirty="0"/>
              <a:t> digitales.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Display</a:t>
            </a:r>
            <a:r>
              <a:rPr lang="es-CO" dirty="0"/>
              <a:t> 7 segmentos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s-CO" smtClean="0"/>
              <a:pPr/>
              <a:t>7</a:t>
            </a:fld>
            <a:endParaRPr lang="es-CO" dirty="0"/>
          </a:p>
        </p:txBody>
      </p:sp>
      <p:pic>
        <p:nvPicPr>
          <p:cNvPr id="1026" name="Picture 2" descr="http://2.bp.blogspot.com/-dfL5215x440/TtZHVXHrT2I/AAAAAAAAAIU/WQSZy1NzSjk/s1600/MK15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20920"/>
          <a:stretch/>
        </p:blipFill>
        <p:spPr bwMode="auto">
          <a:xfrm>
            <a:off x="8486447" y="674003"/>
            <a:ext cx="1968651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nalogiccomponents.com/images/7_segment_displa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15623" r="21308" b="14101"/>
          <a:stretch/>
        </p:blipFill>
        <p:spPr bwMode="auto">
          <a:xfrm>
            <a:off x="7560350" y="3759199"/>
            <a:ext cx="1336783" cy="154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goldmine-elec-products.com/images/G18698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773" y="3468914"/>
            <a:ext cx="2353126" cy="23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59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2800" dirty="0"/>
              <a:t>7 segmentos - Funcionamiento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s-CO" smtClean="0"/>
              <a:pPr/>
              <a:t>8</a:t>
            </a:fld>
            <a:endParaRPr lang="es-CO" dirty="0"/>
          </a:p>
        </p:txBody>
      </p:sp>
      <p:pic>
        <p:nvPicPr>
          <p:cNvPr id="2050" name="Picture 2" descr="http://www.thelearningpit.com/lp/doc/7seg/7segL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29" y="709488"/>
            <a:ext cx="4150672" cy="310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upload.wikimedia.org/wikipedia/commons/thumb/0/02/7_segment_display_labeled.svg/220px-7_segment_display_labeled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5" t="17836" r="15951" b="14898"/>
          <a:stretch/>
        </p:blipFill>
        <p:spPr bwMode="auto">
          <a:xfrm>
            <a:off x="3716902" y="2374322"/>
            <a:ext cx="2082290" cy="24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735905"/>
              </p:ext>
            </p:extLst>
          </p:nvPr>
        </p:nvGraphicFramePr>
        <p:xfrm>
          <a:off x="1252214" y="2225015"/>
          <a:ext cx="2099428" cy="2586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5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130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 marL="67534" marR="67534" marT="33768" marB="33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67534" marR="67534" marT="33768" marB="3376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marL="67534" marR="67534" marT="33768" marB="3376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marL="67534" marR="67534" marT="33768" marB="3376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marL="67534" marR="67534" marT="33768" marB="3376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marL="67534" marR="67534" marT="33768" marB="3376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67534" marR="67534" marT="33768" marB="3376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 marL="67534" marR="67534" marT="33768" marB="3376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30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7534" marR="67534" marT="33768" marB="33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30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67534" marR="67534" marT="33768" marB="33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30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67534" marR="67534" marT="33768" marB="33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30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67534" marR="67534" marT="33768" marB="33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30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67534" marR="67534" marT="33768" marB="33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30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67534" marR="67534" marT="33768" marB="33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30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67534" marR="67534" marT="33768" marB="33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30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67534" marR="67534" marT="33768" marB="33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30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67534" marR="67534" marT="33768" marB="33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567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marL="67534" marR="67534" marT="33768" marB="33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0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1</a:t>
                      </a:r>
                    </a:p>
                  </a:txBody>
                  <a:tcPr marL="67534" marR="67534" marT="33768" marB="33768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103086" y="1687373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2"/>
                </a:solidFill>
              </a:rPr>
              <a:t>TABLA 7 SEGMENTOS</a:t>
            </a:r>
          </a:p>
        </p:txBody>
      </p:sp>
      <p:pic>
        <p:nvPicPr>
          <p:cNvPr id="7" name="Picture 4" descr="Resultado de imagen para common cathode 7 seg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953" y="3863622"/>
            <a:ext cx="3512948" cy="290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81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contenido 2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continuación</a:t>
            </a:r>
            <a:r>
              <a:rPr lang="en-US" dirty="0" smtClean="0"/>
              <a:t> se </a:t>
            </a:r>
            <a:r>
              <a:rPr lang="en-US" dirty="0" err="1" smtClean="0"/>
              <a:t>evidencia</a:t>
            </a:r>
            <a:r>
              <a:rPr lang="en-US" dirty="0" smtClean="0"/>
              <a:t> un </a:t>
            </a:r>
            <a:r>
              <a:rPr lang="en-US" dirty="0" err="1" smtClean="0"/>
              <a:t>transformador</a:t>
            </a:r>
            <a:r>
              <a:rPr lang="en-US" dirty="0" smtClean="0"/>
              <a:t> y un </a:t>
            </a:r>
            <a:r>
              <a:rPr lang="en-US" dirty="0" err="1" smtClean="0"/>
              <a:t>diodo</a:t>
            </a:r>
            <a:r>
              <a:rPr lang="en-US" dirty="0" smtClean="0"/>
              <a:t>.</a:t>
            </a:r>
          </a:p>
          <a:p>
            <a:pPr lvl="1"/>
            <a:r>
              <a:rPr lang="en-US" b="1" i="1" dirty="0" err="1" smtClean="0"/>
              <a:t>Transformador</a:t>
            </a:r>
            <a:r>
              <a:rPr lang="en-US" b="1" i="1" dirty="0" smtClean="0"/>
              <a:t>: </a:t>
            </a:r>
            <a:r>
              <a:rPr lang="en-US" dirty="0" err="1" smtClean="0"/>
              <a:t>aumenta</a:t>
            </a:r>
            <a:r>
              <a:rPr lang="en-US" dirty="0" smtClean="0"/>
              <a:t> o </a:t>
            </a:r>
            <a:r>
              <a:rPr lang="en-US" dirty="0" err="1" smtClean="0"/>
              <a:t>disminuye</a:t>
            </a:r>
            <a:r>
              <a:rPr lang="en-US" dirty="0" smtClean="0"/>
              <a:t> el </a:t>
            </a:r>
            <a:r>
              <a:rPr lang="en-US" dirty="0" err="1" smtClean="0"/>
              <a:t>nivel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.</a:t>
            </a:r>
          </a:p>
          <a:p>
            <a:pPr lvl="1"/>
            <a:r>
              <a:rPr lang="en-US" b="1" i="1" dirty="0" err="1" smtClean="0"/>
              <a:t>Diodo</a:t>
            </a:r>
            <a:r>
              <a:rPr lang="en-US" b="1" i="1" dirty="0" smtClean="0"/>
              <a:t>: </a:t>
            </a:r>
            <a:r>
              <a:rPr lang="en-US" dirty="0" err="1" smtClean="0"/>
              <a:t>Elimina</a:t>
            </a:r>
            <a:r>
              <a:rPr lang="en-US" dirty="0" smtClean="0"/>
              <a:t> los </a:t>
            </a:r>
            <a:r>
              <a:rPr lang="en-US" dirty="0" err="1" smtClean="0"/>
              <a:t>semiciclos</a:t>
            </a:r>
            <a:r>
              <a:rPr lang="en-US" dirty="0" smtClean="0"/>
              <a:t> </a:t>
            </a:r>
            <a:r>
              <a:rPr lang="en-US" dirty="0" err="1" smtClean="0"/>
              <a:t>negativos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24" name="Título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Diodo</a:t>
            </a:r>
            <a:r>
              <a:rPr lang="en-US" dirty="0" smtClean="0"/>
              <a:t> y </a:t>
            </a:r>
            <a:r>
              <a:rPr lang="en-US" dirty="0" err="1" smtClean="0"/>
              <a:t>Transformador</a:t>
            </a:r>
            <a:r>
              <a:rPr lang="en-US" dirty="0" smtClean="0"/>
              <a:t> - </a:t>
            </a:r>
            <a:r>
              <a:rPr lang="en-US" dirty="0" err="1" smtClean="0"/>
              <a:t>Funcionamiento</a:t>
            </a:r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2" y="2307739"/>
            <a:ext cx="11670702" cy="27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3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Personalizado 13">
      <a:dk1>
        <a:sysClr val="windowText" lastClr="000000"/>
      </a:dk1>
      <a:lt1>
        <a:sysClr val="window" lastClr="FFFFFF"/>
      </a:lt1>
      <a:dk2>
        <a:srgbClr val="003580"/>
      </a:dk2>
      <a:lt2>
        <a:srgbClr val="FFFFFF"/>
      </a:lt2>
      <a:accent1>
        <a:srgbClr val="FFC726"/>
      </a:accent1>
      <a:accent2>
        <a:srgbClr val="007FAC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7272</TotalTime>
  <Words>772</Words>
  <Application>Microsoft Office PowerPoint</Application>
  <PresentationFormat>Panorámica</PresentationFormat>
  <Paragraphs>218</Paragraphs>
  <Slides>16</Slides>
  <Notes>4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Century Gothic</vt:lpstr>
      <vt:lpstr>Wingdings</vt:lpstr>
      <vt:lpstr>Wingdings 3</vt:lpstr>
      <vt:lpstr>Espiral</vt:lpstr>
      <vt:lpstr>Electrónica Digital Clase 4</vt:lpstr>
      <vt:lpstr>Diodo</vt:lpstr>
      <vt:lpstr>LEDS</vt:lpstr>
      <vt:lpstr>LEDS</vt:lpstr>
      <vt:lpstr>LEDS - Ejemplo</vt:lpstr>
      <vt:lpstr>LED RGB</vt:lpstr>
      <vt:lpstr>Display 7 segmentos</vt:lpstr>
      <vt:lpstr>7 segmentos - Funcionamiento</vt:lpstr>
      <vt:lpstr>Diodo y Transformador - Funcionamiento</vt:lpstr>
      <vt:lpstr>Diodo y Transformador - Rectificación</vt:lpstr>
      <vt:lpstr>Diodos y Transformador – Fuente Lineal Regulada</vt:lpstr>
      <vt:lpstr>Manejo del soldador</vt:lpstr>
      <vt:lpstr>Medir continuidad con el multímetro</vt:lpstr>
      <vt:lpstr>Conexiones con suiches y bombillos</vt:lpstr>
      <vt:lpstr>Conexiones de LED RGB</vt:lpstr>
      <vt:lpstr>Fin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Velásquez Rendón</dc:creator>
  <cp:lastModifiedBy>David Velasquez Rendon</cp:lastModifiedBy>
  <cp:revision>561</cp:revision>
  <dcterms:created xsi:type="dcterms:W3CDTF">2013-09-25T19:53:25Z</dcterms:created>
  <dcterms:modified xsi:type="dcterms:W3CDTF">2018-08-08T14:28:08Z</dcterms:modified>
</cp:coreProperties>
</file>